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3"/>
  </p:notesMasterIdLst>
  <p:sldIdLst>
    <p:sldId id="674" r:id="rId2"/>
    <p:sldId id="670" r:id="rId3"/>
    <p:sldId id="669" r:id="rId4"/>
    <p:sldId id="676" r:id="rId5"/>
    <p:sldId id="675" r:id="rId6"/>
    <p:sldId id="671" r:id="rId7"/>
    <p:sldId id="672" r:id="rId8"/>
    <p:sldId id="673" r:id="rId9"/>
    <p:sldId id="678" r:id="rId10"/>
    <p:sldId id="679" r:id="rId11"/>
    <p:sldId id="680" r:id="rId12"/>
    <p:sldId id="685" r:id="rId13"/>
    <p:sldId id="688" r:id="rId14"/>
    <p:sldId id="682" r:id="rId15"/>
    <p:sldId id="683" r:id="rId16"/>
    <p:sldId id="684" r:id="rId17"/>
    <p:sldId id="689" r:id="rId18"/>
    <p:sldId id="690" r:id="rId19"/>
    <p:sldId id="691" r:id="rId20"/>
    <p:sldId id="692" r:id="rId21"/>
    <p:sldId id="69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51"/>
    <a:srgbClr val="465B10"/>
    <a:srgbClr val="B7D8EB"/>
    <a:srgbClr val="EECA5C"/>
    <a:srgbClr val="FFFFCC"/>
    <a:srgbClr val="FF0000"/>
    <a:srgbClr val="3333FF"/>
    <a:srgbClr val="233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0" autoAdjust="0"/>
    <p:restoredTop sz="94660" autoAdjust="0"/>
  </p:normalViewPr>
  <p:slideViewPr>
    <p:cSldViewPr>
      <p:cViewPr varScale="1">
        <p:scale>
          <a:sx n="80" d="100"/>
          <a:sy n="80" d="100"/>
        </p:scale>
        <p:origin x="9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7DF700E5-9734-424F-BEE1-6C46E33B1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224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6735DE-7F84-49C6-9596-DE863EDC857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7241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1290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459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5553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2891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7221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0945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2981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8455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048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772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95147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2751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396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844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547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8043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94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5977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0490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5BC54-D2E0-423D-A0D1-C20539F0CB52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92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rgbClr val="252B0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rgbClr val="19300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862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62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CCFF2-1DEE-4D31-935B-84E635E1F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834030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20F9-81C0-45E9-BB92-61E9BED95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351714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2B044-9C7B-4CCA-AD1D-A3FECC202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66191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69C58-5835-47E0-93C5-C906DD3A8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207055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4F77D-2297-4CD6-AE30-9E081311B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737859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BB278-A8E9-46AA-8F4B-E935C4CB9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484399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43754-0B1E-4A8B-93B7-1A1C240D1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641956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63CD-B3B7-4820-B751-79E77C775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489183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EF917-D875-4D2E-9D78-760075085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817602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E2096-B4E6-4060-B4E7-E458BF47BE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755783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EA7FC-53C6-4493-AC7D-6429F0ED2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170213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611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11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261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11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91A7F9A9-4C44-4BE2-BD2F-048F7BC092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  <p:sldLayoutId id="2147484279" r:id="rId9"/>
    <p:sldLayoutId id="2147484280" r:id="rId10"/>
    <p:sldLayoutId id="2147484281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erenko.com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4400" b="1" dirty="0">
                <a:solidFill>
                  <a:srgbClr val="A14817"/>
                </a:solidFill>
                <a:latin typeface="Times New Roman" panose="02020603050405020304" pitchFamily="18" charset="0"/>
              </a:rPr>
              <a:t>ICICKM </a:t>
            </a:r>
            <a:r>
              <a:rPr lang="en-US" altLang="en-US" sz="4400" b="1" dirty="0" smtClean="0">
                <a:solidFill>
                  <a:srgbClr val="A14817"/>
                </a:solidFill>
                <a:latin typeface="Times New Roman" panose="02020603050405020304" pitchFamily="18" charset="0"/>
              </a:rPr>
              <a:t>2019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733" y="1676400"/>
            <a:ext cx="8026400" cy="4532313"/>
          </a:xfrm>
        </p:spPr>
        <p:txBody>
          <a:bodyPr/>
          <a:lstStyle/>
          <a:p>
            <a:pPr marL="0" indent="0" algn="ctr">
              <a:buNone/>
            </a:pPr>
            <a:r>
              <a:rPr lang="en-CA" sz="3600" dirty="0"/>
              <a:t>The “Dark Side of KM”: Understanding </a:t>
            </a:r>
            <a:r>
              <a:rPr lang="en-CA" sz="3600" dirty="0" smtClean="0"/>
              <a:t>the Role of Counterproductive </a:t>
            </a:r>
            <a:r>
              <a:rPr lang="en-CA" sz="3600" dirty="0"/>
              <a:t>Knowledge </a:t>
            </a:r>
            <a:r>
              <a:rPr lang="en-CA" sz="3600" dirty="0" smtClean="0"/>
              <a:t>Behavior</a:t>
            </a:r>
            <a:endParaRPr lang="en-CA" altLang="en-US" sz="36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CA" altLang="en-US" sz="3200" b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CA" altLang="en-US" sz="3600" b="1" dirty="0" smtClean="0">
                <a:latin typeface="Bookman Old Style" panose="02050604050505020204" pitchFamily="18" charset="0"/>
              </a:rPr>
              <a:t>Alexander </a:t>
            </a:r>
            <a:r>
              <a:rPr lang="en-CA" altLang="en-US" sz="3600" b="1" dirty="0">
                <a:latin typeface="Bookman Old Style" panose="02050604050505020204" pitchFamily="18" charset="0"/>
              </a:rPr>
              <a:t>Serenko</a:t>
            </a:r>
          </a:p>
          <a:p>
            <a:pPr marL="0" indent="0" algn="ctr">
              <a:buNone/>
            </a:pPr>
            <a:r>
              <a:rPr lang="en-CA" altLang="en-US" dirty="0">
                <a:latin typeface="Bookman Old Style" panose="02050604050505020204" pitchFamily="18" charset="0"/>
              </a:rPr>
              <a:t>Lakehead University</a:t>
            </a:r>
          </a:p>
          <a:p>
            <a:pPr marL="0" indent="0" algn="ctr">
              <a:buNone/>
            </a:pPr>
            <a:r>
              <a:rPr lang="en-CA" altLang="en-US" dirty="0">
                <a:latin typeface="Bookman Old Style" panose="02050604050505020204" pitchFamily="18" charset="0"/>
              </a:rPr>
              <a:t>Ontario Tech University</a:t>
            </a:r>
          </a:p>
          <a:p>
            <a:pPr marL="0" indent="0" algn="ctr">
              <a:buNone/>
            </a:pPr>
            <a:r>
              <a:rPr lang="en-CA" altLang="en-US" dirty="0">
                <a:latin typeface="Bookman Old Style" panose="02050604050505020204" pitchFamily="18" charset="0"/>
              </a:rPr>
              <a:t>University of Toronto</a:t>
            </a:r>
          </a:p>
          <a:p>
            <a:pPr marL="0" indent="0" algn="ctr"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Macquarie University</a:t>
            </a:r>
          </a:p>
        </p:txBody>
      </p:sp>
    </p:spTree>
    <p:extLst>
      <p:ext uri="{BB962C8B-B14F-4D97-AF65-F5344CB8AC3E}">
        <p14:creationId xmlns:p14="http://schemas.microsoft.com/office/powerpoint/2010/main" val="34747922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</a:t>
            </a:r>
            <a:r>
              <a:rPr lang="en-CA" altLang="en-US" dirty="0"/>
              <a:t>Sabotage – </a:t>
            </a:r>
            <a:r>
              <a:rPr lang="en-CA" altLang="en-US" dirty="0" smtClean="0"/>
              <a:t>Typology</a:t>
            </a:r>
            <a:endParaRPr lang="en-CA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124540"/>
              </p:ext>
            </p:extLst>
          </p:nvPr>
        </p:nvGraphicFramePr>
        <p:xfrm>
          <a:off x="685801" y="1676400"/>
          <a:ext cx="8254999" cy="4911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195">
                  <a:extLst>
                    <a:ext uri="{9D8B030D-6E8A-4147-A177-3AD203B41FA5}">
                      <a16:colId xmlns:a16="http://schemas.microsoft.com/office/drawing/2014/main" val="396755758"/>
                    </a:ext>
                  </a:extLst>
                </a:gridCol>
                <a:gridCol w="2202204">
                  <a:extLst>
                    <a:ext uri="{9D8B030D-6E8A-4147-A177-3AD203B41FA5}">
                      <a16:colId xmlns:a16="http://schemas.microsoft.com/office/drawing/2014/main" val="4232983057"/>
                    </a:ext>
                  </a:extLst>
                </a:gridCol>
                <a:gridCol w="2812516">
                  <a:extLst>
                    <a:ext uri="{9D8B030D-6E8A-4147-A177-3AD203B41FA5}">
                      <a16:colId xmlns:a16="http://schemas.microsoft.com/office/drawing/2014/main" val="3509627363"/>
                    </a:ext>
                  </a:extLst>
                </a:gridCol>
                <a:gridCol w="2623084">
                  <a:extLst>
                    <a:ext uri="{9D8B030D-6E8A-4147-A177-3AD203B41FA5}">
                      <a16:colId xmlns:a16="http://schemas.microsoft.com/office/drawing/2014/main" val="2512703618"/>
                    </a:ext>
                  </a:extLst>
                </a:gridCol>
              </a:tblGrid>
              <a:tr h="303692">
                <a:tc rowSpan="2" grid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rowSpan="2" hMerge="1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/>
                        </a:rPr>
                        <a:t>Dimension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4171"/>
                  </a:ext>
                </a:extLst>
              </a:tr>
              <a:tr h="955661">
                <a:tc gridSpan="2" vMerge="1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Active </a:t>
                      </a:r>
                      <a:endParaRPr lang="en-CA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(provides wrong knowledge)</a:t>
                      </a:r>
                      <a:endParaRPr lang="en-CA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Passive </a:t>
                      </a:r>
                      <a:endParaRPr lang="en-CA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(conceals knowledge)</a:t>
                      </a:r>
                      <a:endParaRPr lang="en-CA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3644048"/>
                  </a:ext>
                </a:extLst>
              </a:tr>
              <a:tr h="160763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/>
                        </a:rPr>
                        <a:t>Dimension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Provoked</a:t>
                      </a:r>
                      <a:endParaRPr lang="en-CA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(formal knowledge request)</a:t>
                      </a:r>
                      <a:endParaRPr lang="en-CA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Provoked-Active</a:t>
                      </a:r>
                      <a:endParaRPr lang="en-CA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(provides wrong knowledge upon request)</a:t>
                      </a:r>
                      <a:endParaRPr lang="en-C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Provoked-Passive</a:t>
                      </a:r>
                      <a:endParaRPr lang="en-CA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(conceals knowledge upon request)</a:t>
                      </a:r>
                      <a:endParaRPr lang="en-C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4613984"/>
                  </a:ext>
                </a:extLst>
              </a:tr>
              <a:tr h="19336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Unprovoked</a:t>
                      </a:r>
                      <a:endParaRPr lang="en-CA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(no formal knowledge request)</a:t>
                      </a:r>
                      <a:endParaRPr lang="en-CA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Unprovoked-Active</a:t>
                      </a:r>
                      <a:endParaRPr lang="en-CA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(provides wrong knowledge without request)</a:t>
                      </a:r>
                      <a:endParaRPr lang="en-C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Unprovoked-Passive</a:t>
                      </a:r>
                      <a:endParaRPr lang="en-CA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(conceals knowledge without request)</a:t>
                      </a:r>
                      <a:endParaRPr lang="en-C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2932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3256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Sabotage – Three Studies</a:t>
            </a:r>
            <a:endParaRPr lang="en-CA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292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CA" dirty="0" smtClean="0"/>
              <a:t>Study 1 – The perspective of knowledge saboteurs</a:t>
            </a:r>
          </a:p>
          <a:p>
            <a:pPr marL="742950" lvl="2" indent="-342900">
              <a:buSzPct val="90000"/>
            </a:pPr>
            <a:r>
              <a:rPr lang="en-CA" dirty="0" smtClean="0"/>
              <a:t>177 knowledge sabotage incidents reported by 100 offenders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CA" altLang="en-US" dirty="0" smtClean="0"/>
              <a:t>Study 2 – The perspective of the victim</a:t>
            </a:r>
          </a:p>
          <a:p>
            <a:pPr marL="742950" lvl="2" indent="-342900">
              <a:buSzPct val="90000"/>
            </a:pPr>
            <a:r>
              <a:rPr lang="en-CA" altLang="en-US" dirty="0" smtClean="0"/>
              <a:t>172 knowledge sabotage incidents reported by 109 victims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CA" altLang="en-US" dirty="0" smtClean="0"/>
              <a:t>Study 3 – Testing a causal model </a:t>
            </a:r>
          </a:p>
          <a:p>
            <a:pPr marL="742950" lvl="2" indent="-342900">
              <a:buSzPct val="90000"/>
            </a:pPr>
            <a:r>
              <a:rPr lang="en-CA" altLang="en-US" dirty="0" smtClean="0"/>
              <a:t>Co-authored with Dr. Chun Wei Choo, U of T</a:t>
            </a:r>
          </a:p>
          <a:p>
            <a:pPr marL="742950" lvl="2" indent="-342900">
              <a:buSzPct val="90000"/>
            </a:pPr>
            <a:r>
              <a:rPr lang="en-CA" altLang="en-US" dirty="0" smtClean="0"/>
              <a:t>A </a:t>
            </a:r>
            <a:r>
              <a:rPr lang="en-CA" altLang="en-US" dirty="0" smtClean="0"/>
              <a:t>quantitative survey of 150 employees</a:t>
            </a:r>
          </a:p>
          <a:p>
            <a:endParaRPr lang="en-CA" altLang="en-US" dirty="0" smtClean="0"/>
          </a:p>
          <a:p>
            <a:endParaRPr lang="en-CA" altLang="en-US" dirty="0" smtClean="0"/>
          </a:p>
          <a:p>
            <a:pPr lvl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05407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</a:t>
            </a:r>
            <a:r>
              <a:rPr lang="en-CA" altLang="en-US" dirty="0"/>
              <a:t>Sabotage – Key Insights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29200"/>
          </a:xfrm>
        </p:spPr>
        <p:txBody>
          <a:bodyPr/>
          <a:lstStyle/>
          <a:p>
            <a:pPr marL="0" lvl="1" indent="0">
              <a:buClr>
                <a:schemeClr val="folHlink"/>
              </a:buClr>
              <a:buSzPct val="90000"/>
              <a:buNone/>
            </a:pPr>
            <a:endParaRPr lang="en-CA" sz="2800" dirty="0" smtClean="0"/>
          </a:p>
          <a:p>
            <a:pPr marL="0" lvl="1" indent="0">
              <a:buClr>
                <a:schemeClr val="folHlink"/>
              </a:buClr>
              <a:buSzPct val="90000"/>
              <a:buNone/>
            </a:pPr>
            <a:endParaRPr lang="en-CA" sz="2800" dirty="0"/>
          </a:p>
          <a:p>
            <a:pPr marL="0" lvl="1" indent="0">
              <a:buClr>
                <a:schemeClr val="folHlink"/>
              </a:buClr>
              <a:buSzPct val="90000"/>
              <a:buNone/>
            </a:pPr>
            <a:r>
              <a:rPr lang="en-CA" sz="3600" b="1" dirty="0" smtClean="0"/>
              <a:t>Expectation…</a:t>
            </a:r>
          </a:p>
          <a:p>
            <a:pPr marL="0" lvl="1" indent="0">
              <a:buClr>
                <a:schemeClr val="folHlink"/>
              </a:buClr>
              <a:buSzPct val="90000"/>
              <a:buNone/>
            </a:pPr>
            <a:endParaRPr lang="en-CA" altLang="en-US" sz="3600" b="1" dirty="0"/>
          </a:p>
          <a:p>
            <a:pPr marL="0" lvl="1" indent="0">
              <a:buClr>
                <a:schemeClr val="folHlink"/>
              </a:buClr>
              <a:buSzPct val="90000"/>
              <a:buNone/>
            </a:pPr>
            <a:endParaRPr lang="en-CA" altLang="en-US" sz="3600" b="1" dirty="0" smtClean="0"/>
          </a:p>
          <a:p>
            <a:pPr marL="0" lvl="1" indent="0">
              <a:buClr>
                <a:schemeClr val="folHlink"/>
              </a:buClr>
              <a:buSzPct val="90000"/>
              <a:buNone/>
            </a:pPr>
            <a:r>
              <a:rPr lang="en-CA" altLang="en-US" sz="3600" b="1" dirty="0" smtClean="0"/>
              <a:t>Reality…</a:t>
            </a:r>
            <a:endParaRPr lang="en-CA" altLang="en-US" sz="3200" b="1" dirty="0" smtClean="0"/>
          </a:p>
          <a:p>
            <a:pPr lvl="1"/>
            <a:endParaRPr lang="en-CA" altLang="en-US" dirty="0" smtClean="0"/>
          </a:p>
          <a:p>
            <a:pPr lvl="1"/>
            <a:endParaRPr lang="en-CA" altLang="en-US" dirty="0" smtClean="0"/>
          </a:p>
        </p:txBody>
      </p:sp>
      <p:pic>
        <p:nvPicPr>
          <p:cNvPr id="4098" name="Picture 2" descr="Image result for double big ma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8472" r="3334" b="11528"/>
          <a:stretch/>
        </p:blipFill>
        <p:spPr bwMode="auto">
          <a:xfrm>
            <a:off x="4191000" y="1580444"/>
            <a:ext cx="2245916" cy="271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small cheeseburge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" r="7778" b="6666"/>
          <a:stretch/>
        </p:blipFill>
        <p:spPr bwMode="auto">
          <a:xfrm>
            <a:off x="4191000" y="4419600"/>
            <a:ext cx="2245916" cy="187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1450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</a:t>
            </a:r>
            <a:r>
              <a:rPr lang="en-CA" altLang="en-US" dirty="0"/>
              <a:t>Sabotage – Key Insights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29200"/>
          </a:xfrm>
        </p:spPr>
        <p:txBody>
          <a:bodyPr/>
          <a:lstStyle/>
          <a:p>
            <a:pPr marL="0" lvl="1" indent="0">
              <a:buClr>
                <a:schemeClr val="folHlink"/>
              </a:buClr>
              <a:buSzPct val="90000"/>
              <a:buNone/>
            </a:pPr>
            <a:endParaRPr lang="en-CA" sz="2800" dirty="0" smtClean="0"/>
          </a:p>
          <a:p>
            <a:pPr marL="0" lvl="1" indent="0">
              <a:buClr>
                <a:schemeClr val="folHlink"/>
              </a:buClr>
              <a:buSzPct val="90000"/>
              <a:buNone/>
            </a:pPr>
            <a:endParaRPr lang="en-CA" sz="2800" dirty="0"/>
          </a:p>
          <a:p>
            <a:pPr marL="0" lvl="1" indent="0">
              <a:buClr>
                <a:schemeClr val="folHlink"/>
              </a:buClr>
              <a:buSzPct val="90000"/>
              <a:buNone/>
            </a:pPr>
            <a:r>
              <a:rPr lang="en-CA" sz="3600" b="1" dirty="0" smtClean="0"/>
              <a:t>Expectation…</a:t>
            </a:r>
          </a:p>
          <a:p>
            <a:pPr marL="0" lvl="1" indent="0">
              <a:buClr>
                <a:schemeClr val="folHlink"/>
              </a:buClr>
              <a:buSzPct val="90000"/>
              <a:buNone/>
            </a:pPr>
            <a:endParaRPr lang="en-CA" altLang="en-US" sz="3600" b="1" dirty="0"/>
          </a:p>
          <a:p>
            <a:pPr marL="0" lvl="1" indent="0">
              <a:buClr>
                <a:schemeClr val="folHlink"/>
              </a:buClr>
              <a:buSzPct val="90000"/>
              <a:buNone/>
            </a:pPr>
            <a:endParaRPr lang="en-CA" altLang="en-US" sz="3600" b="1" dirty="0" smtClean="0"/>
          </a:p>
          <a:p>
            <a:pPr marL="0" lvl="1" indent="0">
              <a:buClr>
                <a:schemeClr val="folHlink"/>
              </a:buClr>
              <a:buSzPct val="90000"/>
              <a:buNone/>
            </a:pPr>
            <a:r>
              <a:rPr lang="en-CA" altLang="en-US" sz="3600" b="1" dirty="0" smtClean="0"/>
              <a:t>Reality…</a:t>
            </a:r>
            <a:endParaRPr lang="en-CA" altLang="en-US" sz="3200" b="1" dirty="0" smtClean="0"/>
          </a:p>
          <a:p>
            <a:pPr lvl="1"/>
            <a:endParaRPr lang="en-CA" altLang="en-US" dirty="0" smtClean="0"/>
          </a:p>
          <a:p>
            <a:pPr lvl="1"/>
            <a:endParaRPr lang="en-CA" altLang="en-US" dirty="0" smtClean="0"/>
          </a:p>
        </p:txBody>
      </p:sp>
      <p:pic>
        <p:nvPicPr>
          <p:cNvPr id="4098" name="Picture 2" descr="Image result for double big ma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8472" r="3334" b="11528"/>
          <a:stretch/>
        </p:blipFill>
        <p:spPr bwMode="auto">
          <a:xfrm>
            <a:off x="4337756" y="3925818"/>
            <a:ext cx="2245916" cy="271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small cheeseburge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" r="7778" b="6666"/>
          <a:stretch/>
        </p:blipFill>
        <p:spPr bwMode="auto">
          <a:xfrm>
            <a:off x="4337756" y="1880780"/>
            <a:ext cx="2245916" cy="187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4640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</a:t>
            </a:r>
            <a:r>
              <a:rPr lang="en-CA" altLang="en-US" dirty="0"/>
              <a:t>Sabotage – Key Insights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292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CA" sz="2800" dirty="0" smtClean="0"/>
              <a:t>Knowledge sabotage is very common!</a:t>
            </a:r>
          </a:p>
          <a:p>
            <a:pPr marL="742950" lvl="2" indent="-342900">
              <a:buSzPct val="90000"/>
            </a:pPr>
            <a:r>
              <a:rPr lang="en-CA" dirty="0"/>
              <a:t>40% of employees engaged in knowledge </a:t>
            </a:r>
            <a:r>
              <a:rPr lang="en-CA" dirty="0" smtClean="0"/>
              <a:t>sabotage</a:t>
            </a:r>
          </a:p>
          <a:p>
            <a:pPr marL="742950" lvl="2" indent="-342900">
              <a:buSzPct val="90000"/>
            </a:pPr>
            <a:r>
              <a:rPr lang="en-CA" sz="2500" dirty="0" smtClean="0"/>
              <a:t>54% have been a victim of knowledge sabotage</a:t>
            </a:r>
          </a:p>
          <a:p>
            <a:pPr marL="342900" lvl="1" indent="-342900">
              <a:buSzPct val="90000"/>
            </a:pPr>
            <a:r>
              <a:rPr lang="en-CA" altLang="en-US" sz="2800" dirty="0" smtClean="0"/>
              <a:t>It’s everywhere – not limited to knowledge workers</a:t>
            </a:r>
            <a:endParaRPr lang="en-CA" altLang="en-US" sz="3500" dirty="0" smtClean="0"/>
          </a:p>
          <a:p>
            <a:r>
              <a:rPr lang="en-CA" altLang="en-US" dirty="0" smtClean="0"/>
              <a:t>Employees mostly act against their fellow co-workers</a:t>
            </a:r>
          </a:p>
          <a:p>
            <a:pPr lvl="1"/>
            <a:r>
              <a:rPr lang="en-CA" altLang="en-US" dirty="0" smtClean="0"/>
              <a:t>Rarely against their organizations!</a:t>
            </a:r>
          </a:p>
          <a:p>
            <a:r>
              <a:rPr lang="en-CA" altLang="en-US" dirty="0" smtClean="0"/>
              <a:t>Why?</a:t>
            </a:r>
          </a:p>
          <a:p>
            <a:pPr lvl="1"/>
            <a:r>
              <a:rPr lang="en-CA" altLang="en-US" dirty="0" smtClean="0"/>
              <a:t>Interpersonal conflict, envy, and retaliation!</a:t>
            </a:r>
          </a:p>
          <a:p>
            <a:pPr lvl="1"/>
            <a:endParaRPr lang="en-CA" altLang="en-US" dirty="0" smtClean="0"/>
          </a:p>
          <a:p>
            <a:pPr lvl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1103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</a:t>
            </a:r>
            <a:r>
              <a:rPr lang="en-CA" altLang="en-US" dirty="0"/>
              <a:t>Sabotage – Key Insights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01084"/>
              </p:ext>
            </p:extLst>
          </p:nvPr>
        </p:nvGraphicFramePr>
        <p:xfrm>
          <a:off x="697089" y="1600200"/>
          <a:ext cx="8331200" cy="5019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908519062"/>
                    </a:ext>
                  </a:extLst>
                </a:gridCol>
                <a:gridCol w="3332116">
                  <a:extLst>
                    <a:ext uri="{9D8B030D-6E8A-4147-A177-3AD203B41FA5}">
                      <a16:colId xmlns:a16="http://schemas.microsoft.com/office/drawing/2014/main" val="127004518"/>
                    </a:ext>
                  </a:extLst>
                </a:gridCol>
                <a:gridCol w="3398884">
                  <a:extLst>
                    <a:ext uri="{9D8B030D-6E8A-4147-A177-3AD203B41FA5}">
                      <a16:colId xmlns:a16="http://schemas.microsoft.com/office/drawing/2014/main" val="2154347193"/>
                    </a:ext>
                  </a:extLst>
                </a:gridCol>
              </a:tblGrid>
              <a:tr h="393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Saboteurs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Targets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3073557"/>
                  </a:ext>
                </a:extLst>
              </a:tr>
              <a:tr h="1238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View Themselves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Completely innocent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Victims of the targets’ poor behavior and performance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Completely innocent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Victims of knowledge sabotage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68580" marT="0" marB="0"/>
                </a:tc>
                <a:extLst>
                  <a:ext uri="{0D108BD9-81ED-4DB2-BD59-A6C34878D82A}">
                    <a16:rowId xmlns:a16="http://schemas.microsoft.com/office/drawing/2014/main" val="1274189296"/>
                  </a:ext>
                </a:extLst>
              </a:tr>
              <a:tr h="2505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View their Opponents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Exhibiting </a:t>
                      </a: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negative, hostile, and disruptive behavior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Causing </a:t>
                      </a: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harm to others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Lazy and unproductive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Incompetent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Unhelpful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Spiteful, selfish, and egoistic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Lazy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Extremely envious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Disliking </a:t>
                      </a: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others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Conflict-prone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 smtClean="0">
                          <a:solidFill>
                            <a:schemeClr val="tx1"/>
                          </a:solidFill>
                          <a:effectLst/>
                        </a:rPr>
                        <a:t>Having </a:t>
                      </a: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mental issues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68580" marT="0" marB="0"/>
                </a:tc>
                <a:extLst>
                  <a:ext uri="{0D108BD9-81ED-4DB2-BD59-A6C34878D82A}">
                    <a16:rowId xmlns:a16="http://schemas.microsoft.com/office/drawing/2014/main" val="2057433256"/>
                  </a:ext>
                </a:extLst>
              </a:tr>
              <a:tr h="815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Motivation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To punish those who deserve it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To punish the innocent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68580" marT="0" marB="0"/>
                </a:tc>
                <a:extLst>
                  <a:ext uri="{0D108BD9-81ED-4DB2-BD59-A6C34878D82A}">
                    <a16:rowId xmlns:a16="http://schemas.microsoft.com/office/drawing/2014/main" val="1055071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1131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</a:t>
            </a:r>
            <a:r>
              <a:rPr lang="en-CA" altLang="en-US" dirty="0"/>
              <a:t>Sabotage – Key Insights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229600" cy="50292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CA" sz="2800" dirty="0" smtClean="0"/>
              <a:t>Consequences for the victims</a:t>
            </a:r>
          </a:p>
          <a:p>
            <a:pPr marL="742950" lvl="2" indent="-342900">
              <a:buSzPct val="90000"/>
            </a:pPr>
            <a:r>
              <a:rPr lang="en-CA" altLang="en-US" sz="2400" dirty="0" smtClean="0"/>
              <a:t>Humiliated</a:t>
            </a:r>
            <a:endParaRPr lang="en-CA" altLang="en-US" sz="2400" dirty="0" smtClean="0"/>
          </a:p>
          <a:p>
            <a:pPr marL="742950" lvl="2" indent="-342900">
              <a:buSzPct val="90000"/>
            </a:pPr>
            <a:r>
              <a:rPr lang="en-CA" altLang="en-US" sz="2400" dirty="0" smtClean="0"/>
              <a:t>Reprimanded</a:t>
            </a:r>
          </a:p>
          <a:p>
            <a:pPr marL="742950" lvl="2" indent="-342900">
              <a:buSzPct val="90000"/>
            </a:pPr>
            <a:r>
              <a:rPr lang="en-CA" altLang="en-US" sz="2400" dirty="0"/>
              <a:t>Terminated</a:t>
            </a:r>
          </a:p>
          <a:p>
            <a:pPr marL="742950" lvl="2" indent="-342900">
              <a:buSzPct val="90000"/>
            </a:pPr>
            <a:r>
              <a:rPr lang="en-CA" altLang="en-US" sz="2400" dirty="0" smtClean="0"/>
              <a:t>Lost time!</a:t>
            </a:r>
            <a:endParaRPr lang="en-CA" altLang="en-US" sz="2400" dirty="0"/>
          </a:p>
          <a:p>
            <a:pPr marL="342900" lvl="1" indent="-342900">
              <a:buSzPct val="90000"/>
            </a:pPr>
            <a:r>
              <a:rPr lang="en-CA" altLang="en-US" sz="2700" dirty="0" smtClean="0"/>
              <a:t>Consequences </a:t>
            </a:r>
            <a:r>
              <a:rPr lang="en-CA" altLang="en-US" sz="2700" dirty="0" smtClean="0"/>
              <a:t>for the saboteurs</a:t>
            </a:r>
          </a:p>
          <a:p>
            <a:pPr marL="742950" lvl="2" indent="-342900">
              <a:buSzPct val="90000"/>
            </a:pPr>
            <a:r>
              <a:rPr lang="en-CA" altLang="en-US" sz="2400" dirty="0" smtClean="0"/>
              <a:t>Positive </a:t>
            </a:r>
            <a:r>
              <a:rPr lang="en-CA" altLang="en-US" sz="2400" dirty="0" smtClean="0"/>
              <a:t>if the incident goes unreported</a:t>
            </a:r>
          </a:p>
          <a:p>
            <a:pPr marL="742950" lvl="2" indent="-342900">
              <a:buSzPct val="90000"/>
            </a:pPr>
            <a:r>
              <a:rPr lang="en-CA" altLang="en-US" sz="2400" dirty="0" smtClean="0"/>
              <a:t>If reported and properly investigated</a:t>
            </a:r>
          </a:p>
          <a:p>
            <a:pPr marL="1200150" lvl="3" indent="-342900">
              <a:buSzPct val="90000"/>
            </a:pPr>
            <a:r>
              <a:rPr lang="en-CA" altLang="en-US" sz="2100" dirty="0" smtClean="0"/>
              <a:t>Reprimanded or terminated</a:t>
            </a:r>
          </a:p>
          <a:p>
            <a:pPr marL="342900" lvl="1" indent="-342900">
              <a:buSzPct val="90000"/>
            </a:pPr>
            <a:r>
              <a:rPr lang="en-CA" altLang="en-US" sz="2700" dirty="0" smtClean="0"/>
              <a:t>Consequences for the organization</a:t>
            </a:r>
          </a:p>
          <a:p>
            <a:pPr marL="742950" lvl="2" indent="-342900">
              <a:buSzPct val="90000"/>
            </a:pPr>
            <a:r>
              <a:rPr lang="en-CA" altLang="en-US" sz="2400" dirty="0" smtClean="0"/>
              <a:t>Loss of money, reputation, and human capital</a:t>
            </a:r>
          </a:p>
          <a:p>
            <a:pPr marL="342900" lvl="1" indent="-342900">
              <a:buSzPct val="90000"/>
            </a:pPr>
            <a:r>
              <a:rPr lang="en-CA" altLang="en-US" sz="2700" dirty="0" smtClean="0"/>
              <a:t>Consequences for the third party</a:t>
            </a:r>
          </a:p>
          <a:p>
            <a:pPr lvl="1"/>
            <a:endParaRPr lang="en-CA" altLang="en-US" sz="2800" dirty="0" smtClean="0"/>
          </a:p>
          <a:p>
            <a:pPr lvl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2792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</a:t>
            </a:r>
            <a:r>
              <a:rPr lang="en-CA" altLang="en-US" dirty="0"/>
              <a:t>Sabotage – Key Insights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50292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CA" sz="2800" dirty="0" smtClean="0"/>
              <a:t>Some of the key </a:t>
            </a:r>
            <a:r>
              <a:rPr lang="en-CA" sz="2800" dirty="0" smtClean="0"/>
              <a:t>drivers</a:t>
            </a:r>
          </a:p>
          <a:p>
            <a:pPr marL="742950" lvl="2" indent="-342900">
              <a:buSzPct val="90000"/>
            </a:pPr>
            <a:r>
              <a:rPr lang="en-CA" sz="2500" dirty="0" smtClean="0"/>
              <a:t>Negative personal traits</a:t>
            </a:r>
          </a:p>
          <a:p>
            <a:pPr marL="742950" lvl="2" indent="-342900">
              <a:buSzPct val="90000"/>
            </a:pPr>
            <a:r>
              <a:rPr lang="en-CA" sz="2500" dirty="0" smtClean="0"/>
              <a:t>Competitiveness </a:t>
            </a:r>
            <a:endParaRPr lang="en-CA" altLang="en-US" sz="2400" dirty="0" smtClean="0"/>
          </a:p>
          <a:p>
            <a:pPr lvl="1"/>
            <a:endParaRPr lang="en-CA" altLang="en-US" sz="2800" dirty="0" smtClean="0"/>
          </a:p>
          <a:p>
            <a:pPr lvl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6819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</a:t>
            </a:r>
            <a:r>
              <a:rPr lang="en-CA" altLang="en-US" dirty="0"/>
              <a:t>Sabotage – Key Insights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595850"/>
            <a:ext cx="6781800" cy="52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457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/>
              <a:t>Counterproductive Knowledge Behavior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5114" y="4998873"/>
            <a:ext cx="2286000" cy="1097127"/>
          </a:xfrm>
        </p:spPr>
        <p:txBody>
          <a:bodyPr/>
          <a:lstStyle/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None/>
            </a:pPr>
            <a:r>
              <a:rPr lang="en-CA" altLang="en-US" sz="1800" dirty="0" smtClean="0"/>
              <a:t>Knowledge hiding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None/>
            </a:pPr>
            <a:r>
              <a:rPr lang="en-CA" altLang="en-US" sz="1800" dirty="0" smtClean="0"/>
              <a:t>Knowledge hoarding</a:t>
            </a:r>
            <a:endParaRPr lang="en-CA" altLang="en-US" sz="2400" dirty="0" smtClean="0"/>
          </a:p>
        </p:txBody>
      </p:sp>
      <p:pic>
        <p:nvPicPr>
          <p:cNvPr id="4" name="Picture 2" descr="Image result for &quot;blue ocean strategy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5122440" cy="361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89311" y="4991459"/>
            <a:ext cx="4354689" cy="183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None/>
            </a:pPr>
            <a:r>
              <a:rPr lang="en-CA" altLang="en-US" sz="1800" dirty="0" smtClean="0"/>
              <a:t>Disengagement from knowledge sharing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CA" altLang="en-US" sz="1800" dirty="0" smtClean="0"/>
              <a:t>Knowledge sharing ignorance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CA" altLang="en-US" sz="1800" dirty="0" smtClean="0"/>
              <a:t>Partial knowledge sharing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CA" altLang="en-US" sz="1800" dirty="0" smtClean="0"/>
              <a:t>Counter-knowledge sharing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CA" altLang="en-US" sz="1800" dirty="0" smtClean="0"/>
              <a:t>Knowledge sabotage</a:t>
            </a:r>
          </a:p>
          <a:p>
            <a:pPr marL="0" lvl="1" indent="0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en-CA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099977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The KM Discipline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29200"/>
          </a:xfrm>
        </p:spPr>
        <p:txBody>
          <a:bodyPr/>
          <a:lstStyle/>
          <a:p>
            <a:r>
              <a:rPr lang="en-CA" altLang="en-US" dirty="0" smtClean="0"/>
              <a:t> It has the </a:t>
            </a:r>
            <a:r>
              <a:rPr lang="en-CA" altLang="en-US" dirty="0" smtClean="0"/>
              <a:t>attributes of a scientific discipline</a:t>
            </a:r>
          </a:p>
          <a:p>
            <a:pPr lvl="1"/>
            <a:r>
              <a:rPr lang="en-CA" altLang="en-US" dirty="0" smtClean="0"/>
              <a:t>A unique body of knowledge</a:t>
            </a:r>
          </a:p>
          <a:p>
            <a:pPr lvl="1"/>
            <a:r>
              <a:rPr lang="en-CA" altLang="en-US" dirty="0" smtClean="0"/>
              <a:t>Outlets and meetings – journals and conferences</a:t>
            </a:r>
          </a:p>
          <a:p>
            <a:pPr lvl="1"/>
            <a:r>
              <a:rPr lang="en-CA" altLang="en-US" dirty="0" smtClean="0"/>
              <a:t>Recognized scholars</a:t>
            </a:r>
          </a:p>
          <a:p>
            <a:pPr lvl="1"/>
            <a:r>
              <a:rPr lang="en-CA" altLang="en-US" dirty="0" smtClean="0"/>
              <a:t>Research centers/clusters</a:t>
            </a:r>
          </a:p>
          <a:p>
            <a:pPr lvl="1"/>
            <a:r>
              <a:rPr lang="en-CA" altLang="en-US" dirty="0" smtClean="0"/>
              <a:t>Academic curricula and programs</a:t>
            </a:r>
          </a:p>
          <a:p>
            <a:pPr lvl="1"/>
            <a:r>
              <a:rPr lang="en-CA" altLang="en-US" dirty="0" smtClean="0"/>
              <a:t>Collaboration networks</a:t>
            </a:r>
          </a:p>
          <a:p>
            <a:pPr lvl="1"/>
            <a:r>
              <a:rPr lang="en-CA" altLang="en-US" dirty="0" smtClean="0"/>
              <a:t>Theories</a:t>
            </a:r>
          </a:p>
          <a:p>
            <a:r>
              <a:rPr lang="en-CA" altLang="en-US" dirty="0" smtClean="0"/>
              <a:t>Has it been recognized by the other disciplines?</a:t>
            </a:r>
          </a:p>
          <a:p>
            <a:pPr lvl="1"/>
            <a:r>
              <a:rPr lang="en-CA" altLang="en-US" dirty="0" smtClean="0"/>
              <a:t>Is </a:t>
            </a:r>
            <a:r>
              <a:rPr lang="en-CA" altLang="en-US" dirty="0" smtClean="0"/>
              <a:t>KM the reference discipline</a:t>
            </a:r>
            <a:r>
              <a:rPr lang="en-CA" altLang="en-US" dirty="0" smtClean="0"/>
              <a:t>?</a:t>
            </a:r>
          </a:p>
          <a:p>
            <a:pPr lvl="1"/>
            <a:r>
              <a:rPr lang="en-CA" altLang="en-US" dirty="0" smtClean="0"/>
              <a:t>Will it ever become one?</a:t>
            </a: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3078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/>
              <a:t>Counterproductive Knowledge Behavior</a:t>
            </a:r>
          </a:p>
        </p:txBody>
      </p:sp>
      <p:pic>
        <p:nvPicPr>
          <p:cNvPr id="5122" name="Picture 2" descr="Image result for questions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5756275" cy="43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15240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CA" sz="2800" dirty="0" smtClean="0"/>
              <a:t>PPT slides are available at </a:t>
            </a:r>
            <a:r>
              <a:rPr lang="en-CA" sz="2400" dirty="0" smtClean="0">
                <a:hlinkClick r:id="rId4"/>
              </a:rPr>
              <a:t>aserenko.com</a:t>
            </a:r>
            <a:r>
              <a:rPr lang="en-CA" sz="2400" dirty="0" smtClean="0"/>
              <a:t> </a:t>
            </a:r>
            <a:endParaRPr lang="en-CA" altLang="en-US" sz="2400" dirty="0" smtClean="0"/>
          </a:p>
          <a:p>
            <a:pPr lvl="1"/>
            <a:endParaRPr lang="en-CA" altLang="en-US" sz="2800" dirty="0" smtClean="0"/>
          </a:p>
          <a:p>
            <a:pPr lvl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9625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/>
              <a:t>Counterproductive Knowledge Behavior</a:t>
            </a:r>
            <a:endParaRPr lang="en-US" alt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8100" y="1600200"/>
          <a:ext cx="9144000" cy="5426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455">
                  <a:extLst>
                    <a:ext uri="{9D8B030D-6E8A-4147-A177-3AD203B41FA5}">
                      <a16:colId xmlns:a16="http://schemas.microsoft.com/office/drawing/2014/main" val="2812974586"/>
                    </a:ext>
                  </a:extLst>
                </a:gridCol>
                <a:gridCol w="1452117">
                  <a:extLst>
                    <a:ext uri="{9D8B030D-6E8A-4147-A177-3AD203B41FA5}">
                      <a16:colId xmlns:a16="http://schemas.microsoft.com/office/drawing/2014/main" val="3695426942"/>
                    </a:ext>
                  </a:extLst>
                </a:gridCol>
                <a:gridCol w="1075765">
                  <a:extLst>
                    <a:ext uri="{9D8B030D-6E8A-4147-A177-3AD203B41FA5}">
                      <a16:colId xmlns:a16="http://schemas.microsoft.com/office/drawing/2014/main" val="3059502943"/>
                    </a:ext>
                  </a:extLst>
                </a:gridCol>
                <a:gridCol w="1112262">
                  <a:extLst>
                    <a:ext uri="{9D8B030D-6E8A-4147-A177-3AD203B41FA5}">
                      <a16:colId xmlns:a16="http://schemas.microsoft.com/office/drawing/2014/main" val="371514618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52219384"/>
                    </a:ext>
                  </a:extLst>
                </a:gridCol>
                <a:gridCol w="1059699">
                  <a:extLst>
                    <a:ext uri="{9D8B030D-6E8A-4147-A177-3AD203B41FA5}">
                      <a16:colId xmlns:a16="http://schemas.microsoft.com/office/drawing/2014/main" val="1352021207"/>
                    </a:ext>
                  </a:extLst>
                </a:gridCol>
                <a:gridCol w="1108451">
                  <a:extLst>
                    <a:ext uri="{9D8B030D-6E8A-4147-A177-3AD203B41FA5}">
                      <a16:colId xmlns:a16="http://schemas.microsoft.com/office/drawing/2014/main" val="176746108"/>
                    </a:ext>
                  </a:extLst>
                </a:gridCol>
                <a:gridCol w="1108451">
                  <a:extLst>
                    <a:ext uri="{9D8B030D-6E8A-4147-A177-3AD203B41FA5}">
                      <a16:colId xmlns:a16="http://schemas.microsoft.com/office/drawing/2014/main" val="670795756"/>
                    </a:ext>
                  </a:extLst>
                </a:gridCol>
              </a:tblGrid>
              <a:tr h="808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 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Disengagement from </a:t>
                      </a:r>
                      <a:r>
                        <a:rPr lang="en-C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knowledge sharing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Knowledge sharing </a:t>
                      </a:r>
                      <a:r>
                        <a:rPr lang="en-C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ignorance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Partial knowledge </a:t>
                      </a:r>
                      <a:r>
                        <a:rPr lang="en-C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sharing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Knowledge </a:t>
                      </a:r>
                      <a:r>
                        <a:rPr lang="en-C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hoarding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Counter-knowledge </a:t>
                      </a:r>
                      <a:r>
                        <a:rPr lang="en-C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sharing</a:t>
                      </a:r>
                      <a:endParaRPr kumimoji="0" lang="en-CA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Knowledge </a:t>
                      </a:r>
                      <a:r>
                        <a:rPr lang="en-C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hiding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Knowledge </a:t>
                      </a:r>
                      <a:r>
                        <a:rPr lang="en-C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sabotage</a:t>
                      </a:r>
                    </a:p>
                  </a:txBody>
                  <a:tcPr marL="72000" marR="72000" marT="0" marB="0"/>
                </a:tc>
                <a:extLst>
                  <a:ext uri="{0D108BD9-81ED-4DB2-BD59-A6C34878D82A}">
                    <a16:rowId xmlns:a16="http://schemas.microsoft.com/office/drawing/2014/main" val="2909580140"/>
                  </a:ext>
                </a:extLst>
              </a:tr>
              <a:tr h="219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Intention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</a:rPr>
                        <a:t>Yes/No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</a:rPr>
                        <a:t>Yes/No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Yes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Yes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</a:rPr>
                        <a:t>Yes/No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Yes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Yes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218847600"/>
                  </a:ext>
                </a:extLst>
              </a:tr>
              <a:tr h="438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Need awareness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Yes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Yes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251084064"/>
                  </a:ext>
                </a:extLst>
              </a:tr>
              <a:tr h="53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Knowledge possession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Yes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Yes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Yes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Yes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663495421"/>
                  </a:ext>
                </a:extLst>
              </a:tr>
              <a:tr h="438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Knowledge importance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Yes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016541563"/>
                  </a:ext>
                </a:extLst>
              </a:tr>
              <a:tr h="657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Knowledge importance awareness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Yes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880639964"/>
                  </a:ext>
                </a:extLst>
              </a:tr>
              <a:tr h="438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Knowledge application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No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No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Yes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610077927"/>
                  </a:ext>
                </a:extLst>
              </a:tr>
              <a:tr h="900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</a:rPr>
                        <a:t>Negative impact on an organization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Small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Small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Medium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Medium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Strong</a:t>
                      </a:r>
                      <a:endParaRPr lang="en-C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Strong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Very </a:t>
                      </a:r>
                      <a:r>
                        <a:rPr lang="en-CA" sz="1400" dirty="0" smtClean="0">
                          <a:effectLst/>
                        </a:rPr>
                        <a:t>strong</a:t>
                      </a:r>
                      <a:endParaRPr lang="en-C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839129794"/>
                  </a:ext>
                </a:extLst>
              </a:tr>
              <a:tr h="900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Google Scholar Hits</a:t>
                      </a:r>
                      <a:endParaRPr lang="en-CA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C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C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C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2,570</a:t>
                      </a:r>
                      <a:endParaRPr lang="en-C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C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1,840</a:t>
                      </a:r>
                      <a:endParaRPr lang="en-C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C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706136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3853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The KM Discipline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r>
              <a:rPr lang="en-CA" altLang="en-US" dirty="0" smtClean="0"/>
              <a:t>What topics do we study?</a:t>
            </a:r>
          </a:p>
          <a:p>
            <a:r>
              <a:rPr lang="en-CA" altLang="en-US" dirty="0" smtClean="0"/>
              <a:t>Knowledge sharing</a:t>
            </a:r>
          </a:p>
          <a:p>
            <a:pPr lvl="1"/>
            <a:r>
              <a:rPr lang="en-CA" altLang="en-US" dirty="0" smtClean="0"/>
              <a:t>At least 50% of all JKM publications</a:t>
            </a:r>
          </a:p>
          <a:p>
            <a:pPr lvl="1"/>
            <a:r>
              <a:rPr lang="en-CA" altLang="en-US" dirty="0" smtClean="0"/>
              <a:t>The most </a:t>
            </a:r>
            <a:r>
              <a:rPr lang="en-CA" altLang="en-US" dirty="0" smtClean="0"/>
              <a:t>popular keywords in KM papers</a:t>
            </a:r>
          </a:p>
          <a:p>
            <a:endParaRPr lang="en-CA" altLang="en-US" dirty="0" smtClean="0"/>
          </a:p>
          <a:p>
            <a:r>
              <a:rPr lang="en-CA" altLang="en-US" dirty="0" smtClean="0"/>
              <a:t>Is it a good research practice?</a:t>
            </a:r>
          </a:p>
          <a:p>
            <a:endParaRPr lang="en-CA" altLang="en-US" dirty="0" smtClean="0"/>
          </a:p>
          <a:p>
            <a:pPr lvl="1"/>
            <a:endParaRPr lang="en-CA" alt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The KM Discipline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96" y="1600200"/>
            <a:ext cx="8207504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945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The KM Discipline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r>
              <a:rPr lang="en-CA" altLang="en-US" dirty="0" smtClean="0"/>
              <a:t>Blue ocean strategy</a:t>
            </a:r>
          </a:p>
          <a:p>
            <a:endParaRPr lang="en-CA" altLang="en-US" dirty="0" smtClean="0"/>
          </a:p>
          <a:p>
            <a:pPr lvl="1"/>
            <a:endParaRPr lang="en-CA" altLang="en-US" dirty="0" smtClean="0"/>
          </a:p>
        </p:txBody>
      </p:sp>
      <p:pic>
        <p:nvPicPr>
          <p:cNvPr id="1026" name="Picture 2" descr="Image result for &quot;blue ocean strategy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3" y="2107408"/>
            <a:ext cx="6722533" cy="475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5189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/>
              <a:t>Counterproductive </a:t>
            </a:r>
            <a:r>
              <a:rPr lang="en-CA" altLang="en-US" dirty="0" smtClean="0"/>
              <a:t>Knowledge Behavior</a:t>
            </a:r>
            <a:endParaRPr lang="en-CA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292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CA" altLang="en-US" sz="2800" dirty="0"/>
              <a:t>Productive knowledge behavior</a:t>
            </a:r>
          </a:p>
          <a:p>
            <a:pPr lvl="1"/>
            <a:r>
              <a:rPr lang="en-CA" altLang="en-US" dirty="0" smtClean="0"/>
              <a:t>Knowledge sharing</a:t>
            </a:r>
          </a:p>
          <a:p>
            <a:r>
              <a:rPr lang="en-CA" altLang="en-US" dirty="0" smtClean="0"/>
              <a:t>Counterproductive knowledge behavior</a:t>
            </a:r>
          </a:p>
          <a:p>
            <a:pPr lvl="1"/>
            <a:r>
              <a:rPr lang="en-CA" altLang="en-US" dirty="0" smtClean="0"/>
              <a:t>Intentional acts that harm the organization, its members, its customers, or other stakeholders </a:t>
            </a:r>
            <a:r>
              <a:rPr lang="en-CA" altLang="en-US" i="1" dirty="0" smtClean="0"/>
              <a:t>by means of knowledge manipulation</a:t>
            </a:r>
          </a:p>
          <a:p>
            <a:pPr lvl="1"/>
            <a:r>
              <a:rPr lang="en-CA" altLang="en-US" dirty="0" smtClean="0"/>
              <a:t>The dark side of KM</a:t>
            </a:r>
          </a:p>
          <a:p>
            <a:pPr lvl="1"/>
            <a:r>
              <a:rPr lang="en-CA" altLang="en-US" dirty="0" smtClean="0"/>
              <a:t>Lagging behind knowledge sharing</a:t>
            </a:r>
          </a:p>
          <a:p>
            <a:pPr lvl="1"/>
            <a:r>
              <a:rPr lang="en-CA" altLang="en-US" dirty="0" smtClean="0"/>
              <a:t>Is mostly represented by knowledge hiding</a:t>
            </a:r>
          </a:p>
          <a:p>
            <a:pPr lvl="1"/>
            <a:endParaRPr lang="en-CA" altLang="en-US" dirty="0" smtClean="0"/>
          </a:p>
          <a:p>
            <a:endParaRPr lang="en-CA" altLang="en-US" dirty="0" smtClean="0"/>
          </a:p>
          <a:p>
            <a:endParaRPr lang="en-CA" altLang="en-US" dirty="0" smtClean="0"/>
          </a:p>
          <a:p>
            <a:pPr lvl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4904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/>
              <a:t>Counterproductive Knowledge Behavior</a:t>
            </a:r>
            <a:endParaRPr lang="en-US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736661"/>
              </p:ext>
            </p:extLst>
          </p:nvPr>
        </p:nvGraphicFramePr>
        <p:xfrm>
          <a:off x="733425" y="2209800"/>
          <a:ext cx="8382000" cy="3357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4600">
                  <a:extLst>
                    <a:ext uri="{9D8B030D-6E8A-4147-A177-3AD203B41FA5}">
                      <a16:colId xmlns:a16="http://schemas.microsoft.com/office/drawing/2014/main" val="52624066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85133721"/>
                    </a:ext>
                  </a:extLst>
                </a:gridCol>
              </a:tblGrid>
              <a:tr h="41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Behavior</a:t>
                      </a:r>
                      <a:endParaRPr lang="en-CA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CA" sz="2400" b="1" dirty="0" smtClean="0">
                          <a:solidFill>
                            <a:schemeClr val="tx1"/>
                          </a:solidFill>
                          <a:effectLst/>
                        </a:rPr>
                        <a:t>GS Hits</a:t>
                      </a:r>
                      <a:endParaRPr lang="en-CA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969159"/>
                  </a:ext>
                </a:extLst>
              </a:tr>
              <a:tr h="418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 dirty="0">
                          <a:solidFill>
                            <a:schemeClr val="tx1"/>
                          </a:solidFill>
                          <a:effectLst/>
                        </a:rPr>
                        <a:t>Disengagement from knowledge sharing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74509"/>
                  </a:ext>
                </a:extLst>
              </a:tr>
              <a:tr h="41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Knowledge sharing ignorance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016968"/>
                  </a:ext>
                </a:extLst>
              </a:tr>
              <a:tr h="41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 dirty="0">
                          <a:solidFill>
                            <a:schemeClr val="tx1"/>
                          </a:solidFill>
                          <a:effectLst/>
                        </a:rPr>
                        <a:t>Partial knowledge sharing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144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1260965"/>
                  </a:ext>
                </a:extLst>
              </a:tr>
              <a:tr h="41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Knowledge hoarding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2,570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778528"/>
                  </a:ext>
                </a:extLst>
              </a:tr>
              <a:tr h="41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Counter-knowledge sharing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109371"/>
                  </a:ext>
                </a:extLst>
              </a:tr>
              <a:tr h="41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Knowledge hiding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1,840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5724713"/>
                  </a:ext>
                </a:extLst>
              </a:tr>
              <a:tr h="41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>
                          <a:solidFill>
                            <a:schemeClr val="tx1"/>
                          </a:solidFill>
                          <a:effectLst/>
                        </a:rPr>
                        <a:t>Knowledge sabotage</a:t>
                      </a:r>
                      <a:endParaRPr lang="en-C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C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41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75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/>
              <a:t>Counterproductive Knowledge Behavior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5114" y="4998873"/>
            <a:ext cx="2286000" cy="1097127"/>
          </a:xfrm>
        </p:spPr>
        <p:txBody>
          <a:bodyPr/>
          <a:lstStyle/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None/>
            </a:pPr>
            <a:r>
              <a:rPr lang="en-CA" altLang="en-US" sz="1800" dirty="0" smtClean="0"/>
              <a:t>Knowledge hiding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None/>
            </a:pPr>
            <a:r>
              <a:rPr lang="en-CA" altLang="en-US" sz="1800" dirty="0" smtClean="0"/>
              <a:t>Knowledge hoarding</a:t>
            </a:r>
            <a:endParaRPr lang="en-CA" altLang="en-US" sz="2400" dirty="0" smtClean="0"/>
          </a:p>
        </p:txBody>
      </p:sp>
      <p:pic>
        <p:nvPicPr>
          <p:cNvPr id="4" name="Picture 2" descr="Image result for &quot;blue ocean strategy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5122440" cy="361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89311" y="4991459"/>
            <a:ext cx="4354689" cy="183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None/>
            </a:pPr>
            <a:r>
              <a:rPr lang="en-CA" altLang="en-US" sz="1800" dirty="0" smtClean="0"/>
              <a:t>Disengagement from knowledge sharing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CA" altLang="en-US" sz="1800" dirty="0" smtClean="0"/>
              <a:t>Knowledge sharing ignorance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CA" altLang="en-US" sz="1800" dirty="0" smtClean="0"/>
              <a:t>Partial knowledge sharing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CA" altLang="en-US" sz="1800" dirty="0" smtClean="0"/>
              <a:t>Counter-knowledge sharing</a:t>
            </a:r>
          </a:p>
          <a:p>
            <a:pPr marL="0" lvl="1" indent="0">
              <a:spcBef>
                <a:spcPts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CA" altLang="en-US" sz="1800" dirty="0" smtClean="0"/>
              <a:t>Knowledge sabotage</a:t>
            </a:r>
          </a:p>
          <a:p>
            <a:pPr marL="0" lvl="1" indent="0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en-CA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138629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55000" cy="1143000"/>
          </a:xfrm>
        </p:spPr>
        <p:txBody>
          <a:bodyPr/>
          <a:lstStyle/>
          <a:p>
            <a:pPr algn="ctr"/>
            <a:r>
              <a:rPr lang="en-CA" altLang="en-US" dirty="0" smtClean="0"/>
              <a:t>Knowledge </a:t>
            </a:r>
            <a:r>
              <a:rPr lang="en-CA" altLang="en-US" dirty="0"/>
              <a:t>Sabotage – </a:t>
            </a:r>
            <a:r>
              <a:rPr lang="en-CA" altLang="en-US" dirty="0" smtClean="0"/>
              <a:t>Definition</a:t>
            </a:r>
            <a:endParaRPr lang="en-CA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292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CA" dirty="0" smtClean="0"/>
              <a:t>An </a:t>
            </a:r>
            <a:r>
              <a:rPr lang="en-CA" dirty="0"/>
              <a:t>incident when an employee </a:t>
            </a:r>
            <a:r>
              <a:rPr lang="en-CA" dirty="0" smtClean="0"/>
              <a:t>(the </a:t>
            </a:r>
            <a:r>
              <a:rPr lang="en-CA" dirty="0"/>
              <a:t>saboteur) provides </a:t>
            </a:r>
            <a:r>
              <a:rPr lang="en-CA" dirty="0" smtClean="0"/>
              <a:t>incorrect/wrong </a:t>
            </a:r>
            <a:r>
              <a:rPr lang="en-CA" dirty="0"/>
              <a:t>knowledge to another employee (the target) or conceals knowledge from another employee </a:t>
            </a:r>
            <a:r>
              <a:rPr lang="en-CA" dirty="0" smtClean="0"/>
              <a:t>under the following conditions:</a:t>
            </a:r>
          </a:p>
          <a:p>
            <a:pPr marL="742950" lvl="2" indent="-342900">
              <a:buSzPct val="90000"/>
            </a:pPr>
            <a:r>
              <a:rPr lang="en-CA" sz="2400" dirty="0" smtClean="0"/>
              <a:t>Intention</a:t>
            </a:r>
          </a:p>
          <a:p>
            <a:pPr marL="742950" lvl="2" indent="-342900">
              <a:buSzPct val="90000"/>
            </a:pPr>
            <a:r>
              <a:rPr lang="en-CA" sz="2400" dirty="0" smtClean="0"/>
              <a:t>Need awareness </a:t>
            </a:r>
          </a:p>
          <a:p>
            <a:pPr marL="742950" lvl="2" indent="-342900">
              <a:buSzPct val="90000"/>
            </a:pPr>
            <a:r>
              <a:rPr lang="en-CA" sz="2400" dirty="0" smtClean="0"/>
              <a:t>Knowledge possession</a:t>
            </a:r>
          </a:p>
          <a:p>
            <a:pPr marL="742950" lvl="2" indent="-342900">
              <a:buSzPct val="90000"/>
            </a:pPr>
            <a:r>
              <a:rPr lang="en-CA" sz="2400" dirty="0" smtClean="0"/>
              <a:t>Knowledge importance – </a:t>
            </a:r>
            <a:r>
              <a:rPr lang="en-CA" sz="2400" i="1" dirty="0" smtClean="0"/>
              <a:t>critical knowledge</a:t>
            </a:r>
          </a:p>
          <a:p>
            <a:pPr marL="742950" lvl="2" indent="-342900">
              <a:buSzPct val="90000"/>
            </a:pPr>
            <a:r>
              <a:rPr lang="en-CA" sz="2400" dirty="0" smtClean="0"/>
              <a:t>Knowledge </a:t>
            </a:r>
            <a:r>
              <a:rPr lang="en-CA" sz="2400" dirty="0"/>
              <a:t>importance </a:t>
            </a:r>
            <a:r>
              <a:rPr lang="en-CA" sz="2400" dirty="0" smtClean="0"/>
              <a:t>awareness</a:t>
            </a:r>
          </a:p>
          <a:p>
            <a:pPr marL="742950" lvl="2" indent="-342900">
              <a:buSzPct val="90000"/>
            </a:pPr>
            <a:r>
              <a:rPr lang="en-CA" sz="2400" dirty="0" smtClean="0"/>
              <a:t>Knowledge application</a:t>
            </a:r>
            <a:endParaRPr lang="en-CA" altLang="en-US" sz="2400" dirty="0" smtClean="0"/>
          </a:p>
          <a:p>
            <a:endParaRPr lang="en-CA" altLang="en-US" dirty="0" smtClean="0"/>
          </a:p>
          <a:p>
            <a:endParaRPr lang="en-CA" altLang="en-US" dirty="0" smtClean="0"/>
          </a:p>
          <a:p>
            <a:pPr lvl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88235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yers">
  <a:themeElements>
    <a:clrScheme name="1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8179</TotalTime>
  <Words>764</Words>
  <Application>Microsoft Office PowerPoint</Application>
  <PresentationFormat>On-screen Show (4:3)</PresentationFormat>
  <Paragraphs>274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Bookman Old Style</vt:lpstr>
      <vt:lpstr>Calibri</vt:lpstr>
      <vt:lpstr>Symbol</vt:lpstr>
      <vt:lpstr>Times New Roman</vt:lpstr>
      <vt:lpstr>Wingdings</vt:lpstr>
      <vt:lpstr>1_Layers</vt:lpstr>
      <vt:lpstr>ICICKM 2019</vt:lpstr>
      <vt:lpstr>The KM Discipline</vt:lpstr>
      <vt:lpstr>The KM Discipline</vt:lpstr>
      <vt:lpstr>The KM Discipline</vt:lpstr>
      <vt:lpstr>The KM Discipline</vt:lpstr>
      <vt:lpstr>Counterproductive Knowledge Behavior</vt:lpstr>
      <vt:lpstr>Counterproductive Knowledge Behavior</vt:lpstr>
      <vt:lpstr>Counterproductive Knowledge Behavior</vt:lpstr>
      <vt:lpstr>Knowledge Sabotage – Definition</vt:lpstr>
      <vt:lpstr>Knowledge Sabotage – Typology</vt:lpstr>
      <vt:lpstr>Knowledge Sabotage – Three Studies</vt:lpstr>
      <vt:lpstr>Knowledge Sabotage – Key Insights</vt:lpstr>
      <vt:lpstr>Knowledge Sabotage – Key Insights</vt:lpstr>
      <vt:lpstr>Knowledge Sabotage – Key Insights</vt:lpstr>
      <vt:lpstr>Knowledge Sabotage – Key Insights</vt:lpstr>
      <vt:lpstr>Knowledge Sabotage – Key Insights</vt:lpstr>
      <vt:lpstr>Knowledge Sabotage – Key Insights</vt:lpstr>
      <vt:lpstr>Knowledge Sabotage – Key Insights</vt:lpstr>
      <vt:lpstr>Counterproductive Knowledge Behavior</vt:lpstr>
      <vt:lpstr>Counterproductive Knowledge Behavior</vt:lpstr>
      <vt:lpstr>Counterproductive Knowledge Behavior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Serenko</dc:creator>
  <cp:lastModifiedBy>Alexander Serenko</cp:lastModifiedBy>
  <cp:revision>652</cp:revision>
  <dcterms:created xsi:type="dcterms:W3CDTF">2008-11-05T14:42:33Z</dcterms:created>
  <dcterms:modified xsi:type="dcterms:W3CDTF">2019-12-04T01:57:55Z</dcterms:modified>
</cp:coreProperties>
</file>